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14" autoAdjust="0"/>
  </p:normalViewPr>
  <p:slideViewPr>
    <p:cSldViewPr>
      <p:cViewPr varScale="1">
        <p:scale>
          <a:sx n="115" d="100"/>
          <a:sy n="115" d="100"/>
        </p:scale>
        <p:origin x="12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34066-91E8-4842-A34A-4038B3A0891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7A41C-6910-40D4-923B-7C7639E9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AB968C-6C16-404E-86DB-C7EF39B6FC4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75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A99FE1-40B0-4CB7-B97E-E5CBE278046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57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277916D-140E-4E81-954D-ECCF91CE137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0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B241D-DE1F-4110-B87C-E7A14FF80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7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2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C1D6-E65B-40BD-90AF-B04DE7F8FFC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FD78-E735-4C09-A58D-B312E8CD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u.edu/~defores1/gre/sufx/gre_suffx_tab_prn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cs.ed.gov/publications/pdf/PRFbookle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Strategies for vocabulary instruction</a:t>
            </a:r>
          </a:p>
          <a:p>
            <a:r>
              <a:rPr lang="en-US" dirty="0">
                <a:solidFill>
                  <a:schemeClr val="tx1"/>
                </a:solidFill>
              </a:rPr>
              <a:t> in content areas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36649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-Review the words after you finish the book.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-Match the words to the corresponding pictures/concepts in the book.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-Use the word in other contexts/conversations during the day.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-It is also helpful to require students to </a:t>
            </a:r>
            <a:r>
              <a:rPr lang="en-US" altLang="en-US" u="sng" dirty="0">
                <a:ea typeface="ＭＳ Ｐゴシック" pitchFamily="34" charset="-128"/>
              </a:rPr>
              <a:t>actively</a:t>
            </a:r>
            <a:r>
              <a:rPr lang="en-US" altLang="en-US" dirty="0">
                <a:ea typeface="ＭＳ Ｐゴシック" pitchFamily="34" charset="-128"/>
              </a:rPr>
              <a:t> work with words, use in sentences, redefine, classify, etc.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Provide multiple exposures</a:t>
            </a:r>
          </a:p>
        </p:txBody>
      </p:sp>
    </p:spTree>
    <p:extLst>
      <p:ext uri="{BB962C8B-B14F-4D97-AF65-F5344CB8AC3E}">
        <p14:creationId xmlns:p14="http://schemas.microsoft.com/office/powerpoint/2010/main" val="122759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105400" y="1188243"/>
            <a:ext cx="3906837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+mn-lt"/>
              </a:rPr>
              <a:t>Examples: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1800" dirty="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Touch the picture that shows a </a:t>
            </a:r>
            <a:r>
              <a:rPr lang="ja-JP" altLang="en-US" sz="1800" dirty="0">
                <a:latin typeface="+mn-lt"/>
              </a:rPr>
              <a:t>‘</a:t>
            </a:r>
            <a:r>
              <a:rPr lang="en-US" altLang="ja-JP" sz="1800" dirty="0">
                <a:latin typeface="+mn-lt"/>
              </a:rPr>
              <a:t>troop</a:t>
            </a:r>
            <a:r>
              <a:rPr lang="ja-JP" alt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.</a:t>
            </a:r>
            <a:r>
              <a:rPr lang="ja-JP" altLang="en-US" sz="1800" dirty="0">
                <a:latin typeface="+mn-lt"/>
              </a:rPr>
              <a:t>”</a:t>
            </a:r>
            <a:endParaRPr lang="en-US" altLang="ja-JP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1800" dirty="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Touch the picture that shows that someone is </a:t>
            </a:r>
            <a:r>
              <a:rPr lang="ja-JP" altLang="en-US" sz="1800" dirty="0">
                <a:latin typeface="+mn-lt"/>
              </a:rPr>
              <a:t>‘</a:t>
            </a:r>
            <a:r>
              <a:rPr lang="en-US" altLang="ja-JP" sz="1800" dirty="0">
                <a:latin typeface="+mn-lt"/>
              </a:rPr>
              <a:t>victorious</a:t>
            </a:r>
            <a:r>
              <a:rPr lang="ja-JP" alt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.  What does it mean to be </a:t>
            </a:r>
            <a:r>
              <a:rPr lang="ja-JP" altLang="en-US" sz="1800" dirty="0">
                <a:latin typeface="+mn-lt"/>
              </a:rPr>
              <a:t>‘</a:t>
            </a:r>
            <a:r>
              <a:rPr lang="en-US" altLang="ja-JP" sz="1800" dirty="0">
                <a:latin typeface="+mn-lt"/>
              </a:rPr>
              <a:t>victorious</a:t>
            </a:r>
            <a:r>
              <a:rPr lang="ja-JP" alt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?</a:t>
            </a:r>
            <a:r>
              <a:rPr lang="ja-JP" altLang="en-US" sz="1800" dirty="0">
                <a:latin typeface="+mn-lt"/>
              </a:rPr>
              <a:t>”</a:t>
            </a:r>
            <a:endParaRPr lang="en-US" altLang="ja-JP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1800" dirty="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Touch the picture that shows someone is happy about something they did.  What is the vocabulary word?</a:t>
            </a:r>
            <a:r>
              <a:rPr lang="ja-JP" altLang="en-US" sz="1800" dirty="0">
                <a:latin typeface="+mn-lt"/>
              </a:rPr>
              <a:t>”</a:t>
            </a:r>
            <a:endParaRPr lang="en-US" altLang="ja-JP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1800" dirty="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Touch a picture that shows someone has done something that is hard.  What is the vocabulary word?</a:t>
            </a:r>
            <a:r>
              <a:rPr lang="ja-JP" altLang="en-US" sz="1800" dirty="0">
                <a:latin typeface="+mn-lt"/>
              </a:rPr>
              <a:t>”</a:t>
            </a:r>
            <a:endParaRPr lang="en-US" altLang="ja-JP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1800" dirty="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Touch the picture that shows </a:t>
            </a:r>
            <a:r>
              <a:rPr lang="ja-JP" altLang="en-US" sz="1800" dirty="0">
                <a:latin typeface="+mn-lt"/>
              </a:rPr>
              <a:t>‘</a:t>
            </a:r>
            <a:r>
              <a:rPr lang="en-US" altLang="ja-JP" sz="1800" dirty="0">
                <a:latin typeface="+mn-lt"/>
              </a:rPr>
              <a:t>farewell</a:t>
            </a:r>
            <a:r>
              <a:rPr lang="ja-JP" alt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.  What does </a:t>
            </a:r>
            <a:r>
              <a:rPr lang="ja-JP" altLang="en-US" sz="1800" dirty="0">
                <a:latin typeface="+mn-lt"/>
              </a:rPr>
              <a:t>‘</a:t>
            </a:r>
            <a:r>
              <a:rPr lang="en-US" altLang="ja-JP" sz="1800" dirty="0">
                <a:latin typeface="+mn-lt"/>
              </a:rPr>
              <a:t>farewell</a:t>
            </a:r>
            <a:r>
              <a:rPr lang="ja-JP" alt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 mean?</a:t>
            </a:r>
            <a:endParaRPr lang="en-US" altLang="en-US" sz="1800" dirty="0">
              <a:latin typeface="+mn-lt"/>
            </a:endParaRPr>
          </a:p>
        </p:txBody>
      </p:sp>
      <p:graphicFrame>
        <p:nvGraphicFramePr>
          <p:cNvPr id="63490" name="Object 4" descr="Multiple Pictures" title="Multiple Pictur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259540"/>
              </p:ext>
            </p:extLst>
          </p:nvPr>
        </p:nvGraphicFramePr>
        <p:xfrm>
          <a:off x="457200" y="1447800"/>
          <a:ext cx="3692525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5956300" imgH="8204200" progId="Word.Document.8">
                  <p:embed/>
                </p:oleObj>
              </mc:Choice>
              <mc:Fallback>
                <p:oleObj name="Document" r:id="rId4" imgW="5956300" imgH="8204200" progId="Word.Document.8">
                  <p:embed/>
                  <p:pic>
                    <p:nvPicPr>
                      <p:cNvPr id="63490" name="Object 4" descr="Multiple Pictures" title="Multiple Picture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3692525" cy="509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8" name="Title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50162" cy="95964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ea typeface="+mj-ea"/>
                <a:cs typeface="+mj-cs"/>
              </a:rPr>
              <a:t>Another Vocabulary Review Idea</a:t>
            </a:r>
            <a:br>
              <a:rPr lang="en-US" sz="3200" b="1" dirty="0">
                <a:ea typeface="+mj-ea"/>
                <a:cs typeface="+mj-cs"/>
              </a:rPr>
            </a:br>
            <a:r>
              <a:rPr lang="en-US" sz="2000" b="1" dirty="0">
                <a:ea typeface="+mj-ea"/>
                <a:cs typeface="+mj-cs"/>
              </a:rPr>
              <a:t>The students all have a page with the vocabulary pictures.  The teacher asks questions and the students point to pictures or chorally respond to questions.</a:t>
            </a:r>
          </a:p>
        </p:txBody>
      </p:sp>
    </p:spTree>
    <p:extLst>
      <p:ext uri="{BB962C8B-B14F-4D97-AF65-F5344CB8AC3E}">
        <p14:creationId xmlns:p14="http://schemas.microsoft.com/office/powerpoint/2010/main" val="49539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Together, review “tier 2 words”, their meaning, what they may look like.</a:t>
            </a:r>
          </a:p>
          <a:p>
            <a:pPr marL="514350" indent="-514350">
              <a:buAutoNum type="arabicPeriod"/>
            </a:pPr>
            <a:r>
              <a:rPr lang="en-US" dirty="0"/>
              <a:t>Have students read a book, paragraph, chapter, etc.</a:t>
            </a:r>
          </a:p>
          <a:p>
            <a:pPr marL="514350" indent="-514350">
              <a:buAutoNum type="arabicPeriod"/>
            </a:pPr>
            <a:r>
              <a:rPr lang="en-US" dirty="0"/>
              <a:t>As they read, remind them to attend/look for tier 2 words.</a:t>
            </a:r>
          </a:p>
          <a:p>
            <a:pPr marL="514350" indent="-514350">
              <a:buAutoNum type="arabicPeriod"/>
            </a:pPr>
            <a:r>
              <a:rPr lang="en-US" dirty="0"/>
              <a:t>After reading, distribute the vocabulary overview guide for students to complete.</a:t>
            </a:r>
          </a:p>
          <a:p>
            <a:pPr marL="514350" indent="-514350">
              <a:buAutoNum type="arabicPeriod"/>
            </a:pPr>
            <a:r>
              <a:rPr lang="en-US" dirty="0"/>
              <a:t>Upon completion, have students share their tier 2 words identified from their reading.</a:t>
            </a:r>
          </a:p>
          <a:p>
            <a:pPr marL="514350" indent="-514350">
              <a:buAutoNum type="arabicPeriod"/>
            </a:pPr>
            <a:r>
              <a:rPr lang="en-US" dirty="0"/>
              <a:t>Be sure to refer and use tier 2 words in your daily instruction or display on a word wall if these are important for student understanding.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Vocabulary Overview Guide</a:t>
            </a:r>
          </a:p>
        </p:txBody>
      </p:sp>
    </p:spTree>
    <p:extLst>
      <p:ext uri="{BB962C8B-B14F-4D97-AF65-F5344CB8AC3E}">
        <p14:creationId xmlns:p14="http://schemas.microsoft.com/office/powerpoint/2010/main" val="110061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A overview guide" title="Vocabulary Overview Gui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066800"/>
            <a:ext cx="5562600" cy="545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Overview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ocabulary overview guide" title="Vocabulary Overview Gui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456" y="1600200"/>
            <a:ext cx="34990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Overview Guide 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0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Example of Independent Activities:</a:t>
            </a:r>
          </a:p>
          <a:p>
            <a:pPr eaLnBrk="1" hangingPunct="1">
              <a:buFontTx/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ea typeface="ＭＳ Ｐゴシック" pitchFamily="34" charset="-128"/>
              </a:rPr>
              <a:t>Day 1: </a:t>
            </a:r>
            <a:r>
              <a:rPr lang="en-US" altLang="en-US" sz="1800" dirty="0">
                <a:ea typeface="ＭＳ Ｐゴシック" pitchFamily="34" charset="-128"/>
              </a:rPr>
              <a:t> Write new vocabulary words on vocabulary cards to add to a vocabulary ring or vocabulary card file.</a:t>
            </a:r>
          </a:p>
          <a:p>
            <a:pPr eaLnBrk="1" hangingPunct="1"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ea typeface="ＭＳ Ｐゴシック" pitchFamily="34" charset="-128"/>
              </a:rPr>
              <a:t>Day 2</a:t>
            </a:r>
            <a:r>
              <a:rPr lang="en-US" altLang="en-US" sz="1800" dirty="0">
                <a:ea typeface="ＭＳ Ｐゴシック" pitchFamily="34" charset="-128"/>
              </a:rPr>
              <a:t>:  Write student-friendly definitions on back of vocabulary cards.</a:t>
            </a:r>
          </a:p>
          <a:p>
            <a:pPr eaLnBrk="1" hangingPunct="1"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ea typeface="ＭＳ Ｐゴシック" pitchFamily="34" charset="-128"/>
              </a:rPr>
              <a:t>Day 3:</a:t>
            </a:r>
            <a:r>
              <a:rPr lang="en-US" altLang="en-US" sz="1800" dirty="0">
                <a:ea typeface="ＭＳ Ｐゴシック" pitchFamily="34" charset="-128"/>
              </a:rPr>
              <a:t> Complete Word Diagram or Four Square Page with 4 new vocabulary words.</a:t>
            </a:r>
          </a:p>
          <a:p>
            <a:pPr eaLnBrk="1" hangingPunct="1"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ea typeface="ＭＳ Ｐゴシック" pitchFamily="34" charset="-128"/>
              </a:rPr>
              <a:t>Day 4:</a:t>
            </a:r>
            <a:r>
              <a:rPr lang="en-US" altLang="en-US" sz="1800" dirty="0">
                <a:ea typeface="ＭＳ Ｐゴシック" pitchFamily="34" charset="-128"/>
              </a:rPr>
              <a:t>  Complete Word Diagram or Four Square Page with 4 new vocabulary words.</a:t>
            </a:r>
          </a:p>
          <a:p>
            <a:pPr eaLnBrk="1" hangingPunct="1"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ea typeface="ＭＳ Ｐゴシック" pitchFamily="34" charset="-128"/>
              </a:rPr>
              <a:t>Day 5:</a:t>
            </a:r>
            <a:r>
              <a:rPr lang="en-US" altLang="en-US" sz="1800" dirty="0">
                <a:ea typeface="ＭＳ Ｐゴシック" pitchFamily="34" charset="-128"/>
              </a:rPr>
              <a:t>  Partner up and test each other on vocabulary definitions (using vocabulary cards students take turns saying the word and the other student gives the student-friendly definition -- or -- one student gives the student-friendly definition and the other student says the word).</a:t>
            </a:r>
          </a:p>
        </p:txBody>
      </p:sp>
      <p:sp>
        <p:nvSpPr>
          <p:cNvPr id="2058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ea typeface="ＭＳ Ｐゴシック" pitchFamily="34" charset="-128"/>
              </a:rPr>
              <a:t>Vary the Types of Independent Vocabulary Practice Activities!</a:t>
            </a:r>
          </a:p>
        </p:txBody>
      </p:sp>
    </p:spTree>
    <p:extLst>
      <p:ext uri="{BB962C8B-B14F-4D97-AF65-F5344CB8AC3E}">
        <p14:creationId xmlns:p14="http://schemas.microsoft.com/office/powerpoint/2010/main" val="189855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Osaka" pitchFamily="64" charset="-128"/>
                <a:cs typeface="Times" pitchFamily="64" charset="0"/>
              </a:rPr>
              <a:t>Four-Square Vocabulary</a:t>
            </a:r>
            <a:br>
              <a:rPr lang="en-US" dirty="0">
                <a:ea typeface="Osaka" pitchFamily="64" charset="-128"/>
                <a:cs typeface="Times" pitchFamily="64" charset="0"/>
              </a:rPr>
            </a:br>
            <a:endParaRPr lang="en-US" dirty="0"/>
          </a:p>
        </p:txBody>
      </p:sp>
      <p:pic>
        <p:nvPicPr>
          <p:cNvPr id="5" name="Picture 4" descr="Four Square set up with word, examples, definition, and non-examples boxes. " title="Four Square for Wor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4" y="984365"/>
            <a:ext cx="8145012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word, what it is, what it is like, examples, and non-examples headers. " title="Word Diagram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914399"/>
            <a:ext cx="7555832" cy="5029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Osaka" pitchFamily="64" charset="-128"/>
                <a:cs typeface="Times" pitchFamily="64" charset="0"/>
              </a:rPr>
              <a:t>Word Diagrams</a:t>
            </a:r>
            <a:r>
              <a:rPr lang="en-US" dirty="0">
                <a:ea typeface="Osaka" pitchFamily="64" charset="-128"/>
                <a:cs typeface="Times" pitchFamily="64" charset="0"/>
              </a:rPr>
              <a:t/>
            </a:r>
            <a:br>
              <a:rPr lang="en-US" dirty="0">
                <a:ea typeface="Osaka" pitchFamily="64" charset="-128"/>
                <a:cs typeface="Times" pitchFamily="6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2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Many words in the English language are made up of words parts called prefixes, roots, and suffixes.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>
                <a:ea typeface="ＭＳ Ｐゴシック" pitchFamily="34" charset="-128"/>
              </a:rPr>
              <a:t>These word parts have specific meanings that, when added together, can help you determine the meaning of the entire word.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Example: The students thought the book was </a:t>
            </a:r>
            <a:r>
              <a:rPr lang="en-US" altLang="en-US" b="1" dirty="0">
                <a:ea typeface="ＭＳ Ｐゴシック" pitchFamily="34" charset="-128"/>
              </a:rPr>
              <a:t>incomprehensible.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>
                <a:ea typeface="ＭＳ Ｐゴシック" pitchFamily="34" charset="-128"/>
              </a:rPr>
              <a:t>in = not 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 err="1">
                <a:ea typeface="ＭＳ Ｐゴシック" pitchFamily="34" charset="-128"/>
              </a:rPr>
              <a:t>Comprehen</a:t>
            </a:r>
            <a:r>
              <a:rPr lang="en-US" altLang="en-US" sz="1800" dirty="0">
                <a:ea typeface="ＭＳ Ｐゴシック" pitchFamily="34" charset="-128"/>
              </a:rPr>
              <a:t> = to understand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 err="1">
                <a:ea typeface="ＭＳ Ｐゴシック" pitchFamily="34" charset="-128"/>
              </a:rPr>
              <a:t>ible</a:t>
            </a:r>
            <a:r>
              <a:rPr lang="en-US" altLang="en-US" sz="1800" dirty="0">
                <a:ea typeface="ＭＳ Ｐゴシック" pitchFamily="34" charset="-128"/>
              </a:rPr>
              <a:t> = able to do something; also changes this word from verb to adjective 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>
                <a:ea typeface="ＭＳ Ｐゴシック" pitchFamily="34" charset="-128"/>
              </a:rPr>
              <a:t>incomprehensible = not able to understand</a:t>
            </a:r>
          </a:p>
        </p:txBody>
      </p:sp>
      <p:sp>
        <p:nvSpPr>
          <p:cNvPr id="71681" name="Title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ea typeface="ＭＳ Ｐゴシック" pitchFamily="34" charset="-128"/>
              </a:rPr>
              <a:t>Using Structural Analysis in Vocabulary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174603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In most cases, a word is built upon at least one root.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Words can have more than one prefix, root, or suffix.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ea typeface="ＭＳ Ｐゴシック" pitchFamily="34" charset="-128"/>
              </a:rPr>
              <a:t>Two or more roots – geo/logy:  earth/study of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ea typeface="ＭＳ Ｐゴシック" pitchFamily="34" charset="-128"/>
              </a:rPr>
              <a:t>Two prefixes – in/sub/ordination: not/under/order  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ea typeface="ＭＳ Ｐゴシック" pitchFamily="34" charset="-128"/>
              </a:rPr>
              <a:t>Two suffixes – </a:t>
            </a:r>
            <a:r>
              <a:rPr lang="en-US" altLang="en-US" sz="2100" dirty="0" err="1">
                <a:ea typeface="ＭＳ Ｐゴシック" pitchFamily="34" charset="-128"/>
              </a:rPr>
              <a:t>beauti</a:t>
            </a:r>
            <a:r>
              <a:rPr lang="en-US" altLang="en-US" sz="2100" dirty="0">
                <a:ea typeface="ＭＳ Ｐゴシック" pitchFamily="34" charset="-128"/>
              </a:rPr>
              <a:t>/</a:t>
            </a:r>
            <a:r>
              <a:rPr lang="en-US" altLang="en-US" sz="2100" dirty="0" err="1">
                <a:ea typeface="ＭＳ Ｐゴシック" pitchFamily="34" charset="-128"/>
              </a:rPr>
              <a:t>ful</a:t>
            </a:r>
            <a:r>
              <a:rPr lang="en-US" altLang="en-US" sz="2100" dirty="0">
                <a:ea typeface="ＭＳ Ｐゴシック" pitchFamily="34" charset="-128"/>
              </a:rPr>
              <a:t>/</a:t>
            </a:r>
            <a:r>
              <a:rPr lang="en-US" altLang="en-US" sz="2100" dirty="0" err="1">
                <a:ea typeface="ＭＳ Ｐゴシック" pitchFamily="34" charset="-128"/>
              </a:rPr>
              <a:t>ly</a:t>
            </a:r>
            <a:r>
              <a:rPr lang="en-US" altLang="en-US" sz="2100" dirty="0">
                <a:ea typeface="ＭＳ Ｐゴシック" pitchFamily="34" charset="-128"/>
              </a:rPr>
              <a:t>:  beauty/full of- noun to 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dirty="0">
                <a:ea typeface="ＭＳ Ｐゴシック" pitchFamily="34" charset="-128"/>
              </a:rPr>
              <a:t>                           adjective/</a:t>
            </a:r>
            <a:r>
              <a:rPr lang="en-US" altLang="en-US" sz="2100" dirty="0" err="1">
                <a:ea typeface="ＭＳ Ｐゴシック" pitchFamily="34" charset="-128"/>
              </a:rPr>
              <a:t>ly</a:t>
            </a:r>
            <a:r>
              <a:rPr lang="en-US" altLang="en-US" sz="2100" dirty="0">
                <a:ea typeface="ＭＳ Ｐゴシック" pitchFamily="34" charset="-128"/>
              </a:rPr>
              <a:t>- adjective to adverb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dirty="0">
                <a:ea typeface="ＭＳ Ｐゴシック" pitchFamily="34" charset="-128"/>
              </a:rPr>
              <a:t>                          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</a:rPr>
              <a:t>Words do not always have a prefix and a suffix. 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ea typeface="ＭＳ Ｐゴシック" pitchFamily="34" charset="-128"/>
              </a:rPr>
              <a:t>Some words have neither a prefix or a suffix – read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ea typeface="ＭＳ Ｐゴシック" pitchFamily="34" charset="-128"/>
              </a:rPr>
              <a:t>Others have a suffix but no prefix – read/</a:t>
            </a:r>
            <a:r>
              <a:rPr lang="en-US" altLang="en-US" sz="2100" dirty="0" err="1">
                <a:ea typeface="ＭＳ Ｐゴシック" pitchFamily="34" charset="-128"/>
              </a:rPr>
              <a:t>ing</a:t>
            </a:r>
            <a:endParaRPr lang="en-US" altLang="en-US" sz="2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ea typeface="ＭＳ Ｐゴシック" pitchFamily="34" charset="-128"/>
              </a:rPr>
              <a:t>Others have a prefix but no suffix – pre/read  </a:t>
            </a:r>
          </a:p>
        </p:txBody>
      </p:sp>
      <p:sp>
        <p:nvSpPr>
          <p:cNvPr id="72705" name="Tit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Structural Analysis</a:t>
            </a:r>
          </a:p>
        </p:txBody>
      </p:sp>
    </p:spTree>
    <p:extLst>
      <p:ext uri="{BB962C8B-B14F-4D97-AF65-F5344CB8AC3E}">
        <p14:creationId xmlns:p14="http://schemas.microsoft.com/office/powerpoint/2010/main" val="151218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itchFamily="34" charset="-128"/>
              </a:rPr>
              <a:t>How many words per week do you think students should be required to learn?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		You will probably be able to 		thoroughly teach only a few new 		words per week— </a:t>
            </a:r>
            <a:r>
              <a:rPr lang="en-US" altLang="en-US" b="1" dirty="0">
                <a:ea typeface="ＭＳ Ｐゴシック" pitchFamily="34" charset="-128"/>
              </a:rPr>
              <a:t>perhaps 8 or 10!!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ea typeface="ＭＳ Ｐゴシック" pitchFamily="34" charset="-128"/>
              </a:rPr>
              <a:t>Remember-those would include words in ALL subject areas—not just reading!!</a:t>
            </a:r>
          </a:p>
        </p:txBody>
      </p:sp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ea typeface="ＭＳ Ｐゴシック" pitchFamily="34" charset="-128"/>
              </a:rPr>
              <a:t>SELECTION OF VOCABULARY WORDS</a:t>
            </a:r>
          </a:p>
        </p:txBody>
      </p:sp>
    </p:spTree>
    <p:extLst>
      <p:ext uri="{BB962C8B-B14F-4D97-AF65-F5344CB8AC3E}">
        <p14:creationId xmlns:p14="http://schemas.microsoft.com/office/powerpoint/2010/main" val="15018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10400" dirty="0">
                <a:ea typeface="ＭＳ Ｐゴシック" pitchFamily="34" charset="-128"/>
              </a:rPr>
              <a:t>The spelling of roots may change as they are combined with suffixes – Root: </a:t>
            </a:r>
            <a:r>
              <a:rPr lang="en-US" altLang="en-US" sz="10400" i="1" dirty="0" err="1">
                <a:ea typeface="ＭＳ Ｐゴシック" pitchFamily="34" charset="-128"/>
              </a:rPr>
              <a:t>terr</a:t>
            </a:r>
            <a:r>
              <a:rPr lang="en-US" altLang="en-US" sz="10400" i="1" dirty="0">
                <a:ea typeface="ＭＳ Ｐゴシック" pitchFamily="34" charset="-128"/>
              </a:rPr>
              <a:t>/</a:t>
            </a:r>
            <a:r>
              <a:rPr lang="en-US" altLang="en-US" sz="10400" i="1" dirty="0" err="1">
                <a:ea typeface="ＭＳ Ｐゴシック" pitchFamily="34" charset="-128"/>
              </a:rPr>
              <a:t>terre</a:t>
            </a:r>
            <a:r>
              <a:rPr lang="en-US" altLang="en-US" sz="10400" dirty="0">
                <a:ea typeface="ＭＳ Ｐゴシック" pitchFamily="34" charset="-128"/>
              </a:rPr>
              <a:t> = territory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0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10400" dirty="0">
                <a:ea typeface="ＭＳ Ｐゴシック" pitchFamily="34" charset="-128"/>
              </a:rPr>
              <a:t>Different prefixes, roots, or suffixes may have the same meaning: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0400" dirty="0">
                <a:ea typeface="ＭＳ Ｐゴシック" pitchFamily="34" charset="-128"/>
              </a:rPr>
              <a:t>	</a:t>
            </a:r>
            <a:r>
              <a:rPr lang="en-US" altLang="en-US" sz="10400" i="1" dirty="0">
                <a:ea typeface="ＭＳ Ｐゴシック" pitchFamily="34" charset="-128"/>
              </a:rPr>
              <a:t>bi-, di-, duo-</a:t>
            </a:r>
            <a:r>
              <a:rPr lang="en-US" altLang="en-US" sz="10400" dirty="0">
                <a:ea typeface="ＭＳ Ｐゴシック" pitchFamily="34" charset="-128"/>
              </a:rPr>
              <a:t> all mean two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0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10400" dirty="0">
                <a:ea typeface="ＭＳ Ｐゴシック" pitchFamily="34" charset="-128"/>
              </a:rPr>
              <a:t>Sometimes you may identify a group of letters as a prefix or root but find that it does not carry the meaning of that prefix or root: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0400" dirty="0">
                <a:ea typeface="ＭＳ Ｐゴシック" pitchFamily="34" charset="-128"/>
              </a:rPr>
              <a:t>	Ex. The letters</a:t>
            </a:r>
            <a:r>
              <a:rPr lang="en-US" altLang="en-US" sz="10400" i="1" dirty="0">
                <a:ea typeface="ＭＳ Ｐゴシック" pitchFamily="34" charset="-128"/>
              </a:rPr>
              <a:t> </a:t>
            </a:r>
            <a:r>
              <a:rPr lang="en-US" altLang="en-US" sz="10400" i="1" dirty="0" err="1">
                <a:ea typeface="ＭＳ Ｐゴシック" pitchFamily="34" charset="-128"/>
              </a:rPr>
              <a:t>mis</a:t>
            </a:r>
            <a:r>
              <a:rPr lang="en-US" altLang="en-US" sz="10400" i="1" dirty="0">
                <a:ea typeface="ＭＳ Ｐゴシック" pitchFamily="34" charset="-128"/>
              </a:rPr>
              <a:t> </a:t>
            </a:r>
            <a:r>
              <a:rPr lang="en-US" altLang="en-US" sz="10400" dirty="0">
                <a:ea typeface="ＭＳ Ｐゴシック" pitchFamily="34" charset="-128"/>
              </a:rPr>
              <a:t>in the word missile are part of the 	root and are 	not the prefix </a:t>
            </a:r>
            <a:r>
              <a:rPr lang="en-US" altLang="en-US" sz="10400" i="1" dirty="0" err="1">
                <a:ea typeface="ＭＳ Ｐゴシック" pitchFamily="34" charset="-128"/>
              </a:rPr>
              <a:t>mis</a:t>
            </a:r>
            <a:r>
              <a:rPr lang="en-US" altLang="en-US" sz="10400" i="1" dirty="0">
                <a:ea typeface="ＭＳ Ｐゴシック" pitchFamily="34" charset="-128"/>
              </a:rPr>
              <a:t>- </a:t>
            </a:r>
            <a:r>
              <a:rPr lang="en-US" altLang="en-US" sz="10400" dirty="0">
                <a:ea typeface="ＭＳ Ｐゴシック" pitchFamily="34" charset="-128"/>
              </a:rPr>
              <a:t>which means 	</a:t>
            </a:r>
            <a:r>
              <a:rPr lang="ja-JP" altLang="en-US" sz="10400" dirty="0">
                <a:ea typeface="ＭＳ Ｐゴシック" pitchFamily="34" charset="-128"/>
              </a:rPr>
              <a:t>“</a:t>
            </a:r>
            <a:r>
              <a:rPr lang="en-US" altLang="ja-JP" sz="10400" dirty="0">
                <a:ea typeface="ＭＳ Ｐゴシック" pitchFamily="34" charset="-128"/>
              </a:rPr>
              <a:t>wrong; bad</a:t>
            </a:r>
            <a:r>
              <a:rPr lang="ja-JP" altLang="en-US" sz="10400" dirty="0">
                <a:ea typeface="ＭＳ Ｐゴシック" pitchFamily="34" charset="-128"/>
              </a:rPr>
              <a:t>”</a:t>
            </a:r>
            <a:r>
              <a:rPr lang="en-US" altLang="ja-JP" sz="10400" dirty="0">
                <a:ea typeface="ＭＳ Ｐゴシック" pitchFamily="34" charset="-128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sz="22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600" dirty="0">
              <a:ea typeface="ＭＳ Ｐゴシック" pitchFamily="34" charset="-128"/>
              <a:hlinkClick r:id="rId2" tooltip="Prefix, Suffix and Root tables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600" dirty="0">
              <a:ea typeface="ＭＳ Ｐゴシック" pitchFamily="34" charset="-128"/>
              <a:hlinkClick r:id="rId2" tooltip="Prefix, Suffix and Root tables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600" dirty="0">
              <a:ea typeface="ＭＳ Ｐゴシック" pitchFamily="34" charset="-128"/>
              <a:hlinkClick r:id="rId2" tooltip="Prefix, Suffix and Root tables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600" dirty="0">
              <a:ea typeface="ＭＳ Ｐゴシック" pitchFamily="34" charset="-128"/>
              <a:hlinkClick r:id="rId2" tooltip="Prefix, Suffix and Root tables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7200" dirty="0">
                <a:ea typeface="ＭＳ Ｐゴシック" pitchFamily="34" charset="-128"/>
                <a:hlinkClick r:id="rId2" tooltip="Prefix, Suffix and Root tables"/>
              </a:rPr>
              <a:t>Prefix, Suffix and Root tables</a:t>
            </a:r>
            <a:endParaRPr lang="en-US" altLang="en-US" sz="72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1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itchFamily="34" charset="-128"/>
              </a:rPr>
              <a:t>		</a:t>
            </a:r>
          </a:p>
        </p:txBody>
      </p:sp>
      <p:sp>
        <p:nvSpPr>
          <p:cNvPr id="73729" name="Tit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Structural Analysis </a:t>
            </a:r>
          </a:p>
        </p:txBody>
      </p:sp>
    </p:spTree>
    <p:extLst>
      <p:ext uri="{BB962C8B-B14F-4D97-AF65-F5344CB8AC3E}">
        <p14:creationId xmlns:p14="http://schemas.microsoft.com/office/powerpoint/2010/main" val="19711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a word family tree for structural analysis and vocabulary development (see example).</a:t>
            </a:r>
          </a:p>
          <a:p>
            <a:r>
              <a:rPr lang="en-US" dirty="0"/>
              <a:t>Choose one content specific word for students to process the meaning and structural analysis.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Family Tree</a:t>
            </a:r>
          </a:p>
        </p:txBody>
      </p:sp>
    </p:spTree>
    <p:extLst>
      <p:ext uri="{BB962C8B-B14F-4D97-AF65-F5344CB8AC3E}">
        <p14:creationId xmlns:p14="http://schemas.microsoft.com/office/powerpoint/2010/main" val="281314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ord Family Tree for Dominion" title="Word Family Tree for Domin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914400"/>
            <a:ext cx="4535574" cy="57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Family Tree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4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Family Tree" title="Word Family Tr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990600"/>
            <a:ext cx="4993878" cy="55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Family Tree 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2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err="1"/>
              <a:t>Armbruster</a:t>
            </a:r>
            <a:r>
              <a:rPr lang="en-US" sz="3800" dirty="0"/>
              <a:t>, B. B., Lehr, F., &amp; Osborn, J. (2001). </a:t>
            </a:r>
            <a:r>
              <a:rPr lang="en-US" sz="3800" i="1" dirty="0"/>
              <a:t>Put reading first: The research building blocks for teaching children to read.</a:t>
            </a:r>
            <a:r>
              <a:rPr lang="en-US" sz="3800" dirty="0"/>
              <a:t> Retrieved from </a:t>
            </a:r>
            <a:r>
              <a:rPr lang="en-US" sz="3800" dirty="0">
                <a:hlinkClick r:id="rId2" tooltip="Put reading first"/>
              </a:rPr>
              <a:t>Put reading first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Beck, I.L., </a:t>
            </a:r>
            <a:r>
              <a:rPr lang="en-US" sz="3800" dirty="0" err="1"/>
              <a:t>McKeown</a:t>
            </a:r>
            <a:r>
              <a:rPr lang="en-US" sz="3800" dirty="0"/>
              <a:t>, M.G., &amp; </a:t>
            </a:r>
            <a:r>
              <a:rPr lang="en-US" sz="3800" dirty="0" err="1"/>
              <a:t>Kucan</a:t>
            </a:r>
            <a:r>
              <a:rPr lang="en-US" sz="3800" dirty="0"/>
              <a:t>, L.  (2014).  </a:t>
            </a:r>
            <a:r>
              <a:rPr lang="en-US" sz="3800" i="1" dirty="0"/>
              <a:t>Bringing words to life: Robust vocabulary instruction.  </a:t>
            </a:r>
            <a:r>
              <a:rPr lang="en-US" sz="3800" dirty="0"/>
              <a:t>(2</a:t>
            </a:r>
            <a:r>
              <a:rPr lang="en-US" sz="3800" baseline="30000" dirty="0"/>
              <a:t>nd</a:t>
            </a:r>
            <a:r>
              <a:rPr lang="en-US" sz="3800" dirty="0"/>
              <a:t> ed.).  New York, NY:  Guilford.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 err="1"/>
              <a:t>Buehl</a:t>
            </a:r>
            <a:r>
              <a:rPr lang="en-US" sz="3800" dirty="0"/>
              <a:t>, D.  (2014).  </a:t>
            </a:r>
            <a:r>
              <a:rPr lang="en-US" sz="3800" i="1" dirty="0"/>
              <a:t>Classroom strategies for interactive learning.  </a:t>
            </a:r>
            <a:r>
              <a:rPr lang="en-US" sz="3800" dirty="0"/>
              <a:t>(4</a:t>
            </a:r>
            <a:r>
              <a:rPr lang="en-US" sz="3800" baseline="30000" dirty="0"/>
              <a:t>th</a:t>
            </a:r>
            <a:r>
              <a:rPr lang="en-US" sz="3800" dirty="0"/>
              <a:t> ed.).  Newark, DE:  International Reading Association.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 err="1"/>
              <a:t>Trelease</a:t>
            </a:r>
            <a:r>
              <a:rPr lang="en-US" sz="3800" dirty="0"/>
              <a:t>, J.  (2013).  The read-aloud handbook.  New York, NY:  Penguin.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 err="1"/>
              <a:t>Yaeger</a:t>
            </a:r>
            <a:r>
              <a:rPr lang="en-US" sz="3800" dirty="0"/>
              <a:t>, J.A. (2014).  “Wisconsin foundations of reading study guide.”  Retrieved from jenniferyaeger.weebly.com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1040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What words should you teach?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ea typeface="ＭＳ Ｐゴシック" pitchFamily="34" charset="-128"/>
              </a:rPr>
              <a:t>Focus on three types of words: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Important- </a:t>
            </a:r>
            <a:r>
              <a:rPr lang="en-US" altLang="en-US" dirty="0">
                <a:ea typeface="ＭＳ Ｐゴシック" pitchFamily="34" charset="-128"/>
              </a:rPr>
              <a:t>integral for understanding a concept or the book</a:t>
            </a:r>
            <a:endParaRPr lang="en-US" altLang="en-US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Useful- </a:t>
            </a:r>
            <a:r>
              <a:rPr lang="en-US" altLang="en-US" dirty="0">
                <a:ea typeface="ＭＳ Ｐゴシック" pitchFamily="34" charset="-128"/>
              </a:rPr>
              <a:t>words that might be used again and again across contexts and in conversation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Difficult- multiple meaning and idiomatic expressions- </a:t>
            </a:r>
            <a:r>
              <a:rPr lang="en-US" altLang="en-US" dirty="0">
                <a:ea typeface="ＭＳ Ｐゴシック" pitchFamily="34" charset="-128"/>
              </a:rPr>
              <a:t>These can be especially difficult. Content related words (i.e. photosynthesis, map key, scale, etc.)</a:t>
            </a:r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ea typeface="ＭＳ Ｐゴシック" pitchFamily="34" charset="-128"/>
              </a:rPr>
              <a:t>SELECTION OF VOCABULARY WORDS</a:t>
            </a:r>
          </a:p>
        </p:txBody>
      </p:sp>
    </p:spTree>
    <p:extLst>
      <p:ext uri="{BB962C8B-B14F-4D97-AF65-F5344CB8AC3E}">
        <p14:creationId xmlns:p14="http://schemas.microsoft.com/office/powerpoint/2010/main" val="12678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itchFamily="34" charset="-128"/>
              </a:rPr>
              <a:t>Tier 1-requires no instruction, concepts that are already familiar (i.e. baby, cry, house, etc.)</a:t>
            </a:r>
          </a:p>
          <a:p>
            <a:endParaRPr lang="en-US" altLang="en-US" sz="2400" dirty="0">
              <a:ea typeface="ＭＳ Ｐゴシック" pitchFamily="34" charset="-128"/>
            </a:endParaRPr>
          </a:p>
          <a:p>
            <a:r>
              <a:rPr lang="en-US" altLang="en-US" sz="2400" dirty="0">
                <a:ea typeface="ＭＳ Ｐゴシック" pitchFamily="34" charset="-128"/>
              </a:rPr>
              <a:t>Tier 2-More sophisticated synonyms for words many children know—can be used “daily.” Students encounter these words in texts, less often in spoken language (i.e. infant, bawled, residence, etc.)</a:t>
            </a:r>
          </a:p>
          <a:p>
            <a:endParaRPr lang="en-US" altLang="en-US" sz="2400" dirty="0">
              <a:ea typeface="ＭＳ Ｐゴシック" pitchFamily="34" charset="-128"/>
            </a:endParaRPr>
          </a:p>
          <a:p>
            <a:r>
              <a:rPr lang="en-US" altLang="en-US" sz="2400" dirty="0">
                <a:ea typeface="ＭＳ Ｐゴシック" pitchFamily="34" charset="-128"/>
              </a:rPr>
              <a:t>Tier 3-Content/Domain specific-words used in content areas like science, social studies, history, and or math classes (i.e. volcano, atmosphere, cumulus cloud, Emancipation Proclamation, Pythagorean theorem)</a:t>
            </a:r>
          </a:p>
          <a:p>
            <a:pPr>
              <a:buFont typeface="Wingdings" pitchFamily="2" charset="2"/>
              <a:buNone/>
            </a:pP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Tiered Words</a:t>
            </a:r>
          </a:p>
        </p:txBody>
      </p:sp>
    </p:spTree>
    <p:extLst>
      <p:ext uri="{BB962C8B-B14F-4D97-AF65-F5344CB8AC3E}">
        <p14:creationId xmlns:p14="http://schemas.microsoft.com/office/powerpoint/2010/main" val="272305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itchFamily="34" charset="-128"/>
              </a:rPr>
              <a:t>Teaching or assigning words from textbooks just because they are highlighted in some way (italicized, bold face print, etc.).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Teaching or assigning words just because they appear in a list at the end of a text chapter.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Assigning words the teacher cannot define.  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 Assigning large quantities of words.   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Assigning words that students will rarely encounter again.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51203" name="Picture 4" descr="Yellow face with thumb down&#10;" title="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764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Avoid</a:t>
            </a:r>
          </a:p>
        </p:txBody>
      </p:sp>
    </p:spTree>
    <p:extLst>
      <p:ext uri="{BB962C8B-B14F-4D97-AF65-F5344CB8AC3E}">
        <p14:creationId xmlns:p14="http://schemas.microsoft.com/office/powerpoint/2010/main" val="397973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ea typeface="ＭＳ Ｐゴシック" pitchFamily="34" charset="-128"/>
              </a:rPr>
              <a:t>1. Introduce the word “fancy.”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ea typeface="ＭＳ Ｐゴシック" pitchFamily="34" charset="-128"/>
              </a:rPr>
              <a:t>Read the word to the students</a:t>
            </a:r>
          </a:p>
          <a:p>
            <a:pPr marL="0" indent="0">
              <a:buNone/>
            </a:pPr>
            <a:r>
              <a:rPr lang="en-US" altLang="ja-JP" sz="3200" dirty="0">
                <a:ea typeface="ＭＳ Ｐゴシック" pitchFamily="34" charset="-128"/>
              </a:rPr>
              <a:t>	</a:t>
            </a:r>
            <a:r>
              <a:rPr lang="ja-JP" altLang="en-US" sz="3200" dirty="0">
                <a:ea typeface="ＭＳ Ｐゴシック" pitchFamily="34" charset="-128"/>
              </a:rPr>
              <a:t>“</a:t>
            </a:r>
            <a:r>
              <a:rPr lang="en-US" altLang="ja-JP" sz="3200" dirty="0">
                <a:ea typeface="ＭＳ Ｐゴシック" pitchFamily="34" charset="-128"/>
              </a:rPr>
              <a:t>Say the word fancy with me. Look at the 	little word </a:t>
            </a:r>
            <a:r>
              <a:rPr lang="ja-JP" altLang="en-US" sz="3200" dirty="0">
                <a:ea typeface="ＭＳ Ｐゴシック" pitchFamily="34" charset="-128"/>
              </a:rPr>
              <a:t>“</a:t>
            </a:r>
            <a:r>
              <a:rPr lang="en-US" altLang="ja-JP" sz="3200" dirty="0">
                <a:ea typeface="ＭＳ Ｐゴシック" pitchFamily="34" charset="-128"/>
              </a:rPr>
              <a:t>fan</a:t>
            </a:r>
            <a:r>
              <a:rPr lang="ja-JP" altLang="en-US" sz="3200" dirty="0">
                <a:ea typeface="ＭＳ Ｐゴシック" pitchFamily="34" charset="-128"/>
              </a:rPr>
              <a:t>”</a:t>
            </a:r>
            <a:r>
              <a:rPr lang="en-US" altLang="ja-JP" sz="3200" dirty="0">
                <a:ea typeface="ＭＳ Ｐゴシック" pitchFamily="34" charset="-128"/>
              </a:rPr>
              <a:t> and then the ending </a:t>
            </a:r>
            <a:r>
              <a:rPr lang="ja-JP" altLang="en-US" sz="3200" dirty="0">
                <a:ea typeface="ＭＳ Ｐゴシック" pitchFamily="34" charset="-128"/>
              </a:rPr>
              <a:t>“</a:t>
            </a:r>
            <a:r>
              <a:rPr lang="en-US" altLang="ja-JP" sz="3200" dirty="0">
                <a:ea typeface="ＭＳ Ｐゴシック" pitchFamily="34" charset="-128"/>
              </a:rPr>
              <a:t>cy</a:t>
            </a:r>
            <a:r>
              <a:rPr lang="ja-JP" altLang="en-US" sz="3200" dirty="0">
                <a:ea typeface="ＭＳ Ｐゴシック" pitchFamily="34" charset="-128"/>
              </a:rPr>
              <a:t>”</a:t>
            </a:r>
            <a:r>
              <a:rPr lang="en-US" altLang="ja-JP" sz="3200" dirty="0">
                <a:ea typeface="ＭＳ Ｐゴシック" pitchFamily="34" charset="-128"/>
              </a:rPr>
              <a:t>. 	The c makes an s sound and they y makes 	a long e sound in this word</a:t>
            </a:r>
            <a:r>
              <a:rPr lang="ja-JP" altLang="en-US" sz="3200" dirty="0">
                <a:ea typeface="ＭＳ Ｐゴシック" pitchFamily="34" charset="-128"/>
              </a:rPr>
              <a:t>”</a:t>
            </a:r>
            <a:endParaRPr lang="en-US" altLang="ja-JP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ea typeface="ＭＳ Ｐゴシック" pitchFamily="34" charset="-128"/>
              </a:rPr>
              <a:t>Say it in a sentence.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“I like to dress up in my </a:t>
            </a:r>
            <a:r>
              <a:rPr lang="en-US" altLang="en-US" sz="2400" b="1" dirty="0">
                <a:ea typeface="ＭＳ Ｐゴシック" pitchFamily="34" charset="-128"/>
              </a:rPr>
              <a:t>fancy</a:t>
            </a:r>
            <a:r>
              <a:rPr lang="en-US" altLang="en-US" sz="2400" dirty="0">
                <a:ea typeface="ＭＳ Ｐゴシック" pitchFamily="34" charset="-128"/>
              </a:rPr>
              <a:t> clothes when I go to a party.”</a:t>
            </a:r>
          </a:p>
          <a:p>
            <a:pPr lvl="1"/>
            <a:endParaRPr lang="en-US" altLang="en-US" sz="24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An example of explicit instruction:</a:t>
            </a:r>
          </a:p>
        </p:txBody>
      </p:sp>
    </p:spTree>
    <p:extLst>
      <p:ext uri="{BB962C8B-B14F-4D97-AF65-F5344CB8AC3E}">
        <p14:creationId xmlns:p14="http://schemas.microsoft.com/office/powerpoint/2010/main" val="91829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  <a:defRPr/>
            </a:pPr>
            <a:r>
              <a:rPr lang="en-US" b="1" dirty="0"/>
              <a:t>Provide a Student Friendly Definition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/>
              <a:t>“Fancy means to go above the normal. It is more than your ordinary, every day stuff.”</a:t>
            </a:r>
          </a:p>
          <a:p>
            <a:pPr marL="0" indent="0">
              <a:buClr>
                <a:srgbClr val="0F468F"/>
              </a:buClr>
              <a:buSzPct val="120000"/>
              <a:buNone/>
              <a:defRPr/>
            </a:pPr>
            <a:endParaRPr lang="en-US" sz="2400" dirty="0"/>
          </a:p>
          <a:p>
            <a:pPr lvl="1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+mn-ea"/>
                <a:cs typeface="+mn-cs"/>
              </a:rPr>
              <a:t>Student-Friendly Explanation </a:t>
            </a:r>
            <a:r>
              <a:rPr lang="en-US" sz="2400" dirty="0">
                <a:ea typeface="+mn-ea"/>
                <a:cs typeface="+mn-cs"/>
              </a:rPr>
              <a:t>(Beck, McKeown, &amp; </a:t>
            </a:r>
            <a:r>
              <a:rPr lang="en-US" sz="2400" dirty="0" err="1">
                <a:ea typeface="+mn-ea"/>
                <a:cs typeface="+mn-cs"/>
              </a:rPr>
              <a:t>Kucan</a:t>
            </a:r>
            <a:r>
              <a:rPr lang="en-US" sz="2400" dirty="0">
                <a:ea typeface="+mn-ea"/>
                <a:cs typeface="+mn-cs"/>
              </a:rPr>
              <a:t>, 2003)</a:t>
            </a:r>
            <a:endParaRPr lang="en-US" sz="2400" b="1" dirty="0">
              <a:ea typeface="+mn-ea"/>
              <a:cs typeface="+mn-cs"/>
            </a:endParaRPr>
          </a:p>
          <a:p>
            <a:pPr marL="1824038" lvl="3" indent="-495300">
              <a:defRPr/>
            </a:pPr>
            <a:r>
              <a:rPr lang="en-US" sz="2400" dirty="0"/>
              <a:t>Uses known words.</a:t>
            </a:r>
          </a:p>
          <a:p>
            <a:pPr marL="1824038" lvl="3" indent="-495300">
              <a:defRPr/>
            </a:pPr>
            <a:r>
              <a:rPr lang="en-US" sz="2400" dirty="0"/>
              <a:t>Is easy to understand.</a:t>
            </a:r>
            <a:endParaRPr lang="en-US" sz="2400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4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A girl in a purple dress." title="Gi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49" y="4467754"/>
            <a:ext cx="11747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 descr="A fancy dining table" title="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7" y="4275932"/>
            <a:ext cx="1688345" cy="22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A dog with a Santa hat on" title="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0" y="4906963"/>
            <a:ext cx="1268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3. </a:t>
            </a:r>
            <a:r>
              <a:rPr lang="en-US" altLang="en-US" sz="2400" b="1" dirty="0">
                <a:ea typeface="ＭＳ Ｐゴシック" pitchFamily="34" charset="-128"/>
              </a:rPr>
              <a:t>Illustrate the word with examples or pictures. 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Here are some pictures of some fancy things. 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“Let’</a:t>
            </a:r>
            <a:r>
              <a:rPr lang="en-US" altLang="ja-JP" sz="2400" dirty="0">
                <a:ea typeface="ＭＳ Ｐゴシック" pitchFamily="34" charset="-128"/>
              </a:rPr>
              <a:t>s take a look. There are some ladies in fancy dresses. The dresses are very formal; there are not the kinds of dresses we wear everyday to school or work. The dogs are fancy with their hats and bows. We even see a fancy table setting.” </a:t>
            </a:r>
            <a:endParaRPr lang="en-US" altLang="en-US" sz="2400" dirty="0">
              <a:ea typeface="ＭＳ Ｐゴシック" pitchFamily="34" charset="-128"/>
            </a:endParaRPr>
          </a:p>
        </p:txBody>
      </p:sp>
      <p:pic>
        <p:nvPicPr>
          <p:cNvPr id="56323" name="Picture 4" descr="A girl in a unique dress" title="Gir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49" y="281252"/>
            <a:ext cx="11049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long haired dog" title="D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809"/>
            <a:ext cx="8604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9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5" descr="A man dressed up" title="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4556834"/>
            <a:ext cx="1230313" cy="22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000" dirty="0">
                <a:ea typeface="ＭＳ Ｐゴシック" pitchFamily="34" charset="-128"/>
              </a:rPr>
              <a:t>4. </a:t>
            </a:r>
            <a:r>
              <a:rPr lang="en-US" altLang="en-US" sz="3000" b="1" dirty="0">
                <a:ea typeface="ＭＳ Ｐゴシック" pitchFamily="34" charset="-128"/>
              </a:rPr>
              <a:t>Check for understanding.</a:t>
            </a:r>
          </a:p>
          <a:p>
            <a:r>
              <a:rPr lang="en-US" altLang="en-US" sz="3000" dirty="0">
                <a:ea typeface="ＭＳ Ｐゴシック" pitchFamily="34" charset="-128"/>
              </a:rPr>
              <a:t>Look at this picture of these men. Are they fancy? Why or why not?</a:t>
            </a:r>
          </a:p>
          <a:p>
            <a:r>
              <a:rPr lang="en-US" altLang="en-US" sz="3000" dirty="0">
                <a:ea typeface="ＭＳ Ｐゴシック" pitchFamily="34" charset="-128"/>
              </a:rPr>
              <a:t>What kinds of things do you wear when you are being fancy? Or what do you see your mom or dad wear when they dress in fancy clothes?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57347" name="Picture 4" descr="A man relaxing on the grass in a red shirt" title="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316162" cy="157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1119</Words>
  <Application>Microsoft Office PowerPoint</Application>
  <PresentationFormat>On-screen Show (4:3)</PresentationFormat>
  <Paragraphs>144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Osaka</vt:lpstr>
      <vt:lpstr>Times</vt:lpstr>
      <vt:lpstr>Wingdings</vt:lpstr>
      <vt:lpstr>Office Theme</vt:lpstr>
      <vt:lpstr>Document</vt:lpstr>
      <vt:lpstr>Vocabulary Review</vt:lpstr>
      <vt:lpstr>SELECTION OF VOCABULARY WORDS</vt:lpstr>
      <vt:lpstr>SELECTION OF VOCABULARY WORDS</vt:lpstr>
      <vt:lpstr>Tiered Words</vt:lpstr>
      <vt:lpstr>Avoid</vt:lpstr>
      <vt:lpstr>An example of explicit instruction:</vt:lpstr>
      <vt:lpstr>Tip 2</vt:lpstr>
      <vt:lpstr>Tip 3</vt:lpstr>
      <vt:lpstr>Tip 4</vt:lpstr>
      <vt:lpstr>Provide multiple exposures</vt:lpstr>
      <vt:lpstr>Another Vocabulary Review Idea The students all have a page with the vocabulary pictures.  The teacher asks questions and the students point to pictures or chorally respond to questions.</vt:lpstr>
      <vt:lpstr>Try a Vocabulary Overview Guide</vt:lpstr>
      <vt:lpstr>Vocabulary Overview Guide</vt:lpstr>
      <vt:lpstr>Vocabulary Overview Guide Blank</vt:lpstr>
      <vt:lpstr>Vary the Types of Independent Vocabulary Practice Activities!</vt:lpstr>
      <vt:lpstr>Four-Square Vocabulary </vt:lpstr>
      <vt:lpstr>Word Diagrams </vt:lpstr>
      <vt:lpstr>Using Structural Analysis in Vocabulary Development</vt:lpstr>
      <vt:lpstr>Structural Analysis</vt:lpstr>
      <vt:lpstr>Structural Analysis </vt:lpstr>
      <vt:lpstr>Word Family Tree</vt:lpstr>
      <vt:lpstr>Word Family Tree </vt:lpstr>
      <vt:lpstr>Word Family Tree Blank</vt:lpstr>
      <vt:lpstr>References</vt:lpstr>
    </vt:vector>
  </TitlesOfParts>
  <Company>University of Wisconsin - Stout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Hines, Emily</dc:creator>
  <cp:keywords>Vocab, powerpoint</cp:keywords>
  <cp:lastModifiedBy>Danae</cp:lastModifiedBy>
  <cp:revision>27</cp:revision>
  <dcterms:created xsi:type="dcterms:W3CDTF">2015-05-06T20:16:18Z</dcterms:created>
  <dcterms:modified xsi:type="dcterms:W3CDTF">2017-05-10T14:47:17Z</dcterms:modified>
</cp:coreProperties>
</file>